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F649BD43-982A-4D52-9498-90CA35D02C3C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</p:spPr>
      </p:sp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0E3BE019-6E2D-455C-BDC5-C7816363832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</p:spPr>
      </p:sp>
      <p:sp>
        <p:nvSpPr>
          <p:cNvPr id="3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15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0B79BF46-4118-4EC7-8E27-3C2B96B0C2B3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</p:spPr>
      </p:sp>
      <p:sp>
        <p:nvSpPr>
          <p:cNvPr id="32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F7DDE2ED-5256-4CF9-A8FF-6F60947E6682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</p:spPr>
      </p:sp>
      <p:sp>
        <p:nvSpPr>
          <p:cNvPr id="3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18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6B9C312-6D46-477A-A422-6C0FFB1618E1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github.com/er-ssmohanty/ibm_daas_capstone/blob/main/final_notebooks/jupyter-labs-eda-sql-coursera.ipynb" TargetMode="External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er-ssmohanty/ibm_daas_capstone/blob/main/final_notebooks/jupyter-labs-spacex-data-collection-api.ipynb.ipynb" TargetMode="External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hyperlink" Target="https://github.com/er-ssmohanty/ibm_daas_capstone/blob/main/final_notebooks/jupyter_labs_webscraping.ipynb" TargetMode="External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888480" y="4568760"/>
            <a:ext cx="251316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Subhransu Sekhar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Mohanty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30/01/2022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59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2760" cy="6278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677D961-DF63-4B64-8CC8-C5A369E69B9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770040" y="1825560"/>
            <a:ext cx="897408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Describe how data were processed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to present your data wrangling process using key phrases and flowcharts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data wrangling related notebooks,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2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65A49A6-A4BD-4BB1-8A09-BAC87E8AB18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charts were plotted and why you used those 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EDA with data visualization notebook,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5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9CB5694-ED1E-4D46-8C75-87BD83D501C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770040" y="180648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unique(launch_site) from spacex;</a:t>
            </a:r>
            <a:endParaRPr b="0" lang="en-IN" sz="11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* from spacex where launch_site  like 'CCA%' limit 5;</a:t>
            </a:r>
            <a:endParaRPr b="0" lang="en-IN" sz="11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sum(payload_mass__kg_) from spacex where customer = 'NASA (CRS)';</a:t>
            </a:r>
            <a:endParaRPr b="0" lang="en-IN" sz="11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avg(payload_mass__kg_) from spacex where booster_version='F9 v1.1';</a:t>
            </a:r>
            <a:endParaRPr b="0" lang="en-IN" sz="11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min(date) from spacex where landing__outcome='Success (ground pad)';</a:t>
            </a:r>
            <a:endParaRPr b="0" lang="en-IN" sz="11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landing__outcome='Success (drone ship)' and payload_mass__kg_ between 4000 and 6000;</a:t>
            </a:r>
            <a:endParaRPr b="0" lang="en-IN" sz="11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mission_outcome,count(mission_outcome) from spacex group by mission_outcome;</a:t>
            </a:r>
            <a:endParaRPr b="0" lang="en-IN" sz="11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payload_mass__kg_ = (select max(payload_mass__kg_) from spacex);</a:t>
            </a:r>
            <a:endParaRPr b="0" lang="en-IN" sz="11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booster_version,launch_site from spacex where year(date)=2015 and landing__outcome='Failure (drone ship)';</a:t>
            </a:r>
            <a:endParaRPr b="0" lang="en-IN" sz="11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landing__outcome,count(landing__outcome) as counts from spacex where date between '2010-06-04' and '2017-03-20' group by landing__outcome order by counts desc</a:t>
            </a:r>
            <a:endParaRPr b="0" lang="en-IN" sz="1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0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0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link to the notebook containing SQL queries and results.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39CBCA8-D4BF-4B5F-95CB-DF507E025F6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838080" y="1874880"/>
            <a:ext cx="1051416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map objects such as markers, circles, lines, etc. you created and added to a folium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objects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interactive map with Folium map,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21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A169EA4-6A53-4866-B1CE-3F8495BE169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plots/graphs and interactions you have added to a dashboard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plots and interactions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Plotly Dash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C44241B-2218-4448-93B2-098D2078014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6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how you built, evaluated, improved, and found the best performing classification model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present your model development process using key phrases and flowchart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predictive analysis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840960" y="1807200"/>
            <a:ext cx="7067160" cy="162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IN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47DBE3D-6DE4-4A1E-B5CD-320BC87BDCF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810720" y="2529720"/>
            <a:ext cx="103176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F342F41-787D-4A85-89D4-4EA10FB95CE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865080" y="2057400"/>
            <a:ext cx="3930840" cy="381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Flight Number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29EFCAE-7ED8-4B2B-A8B8-00AC345770F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6" name="CustomShape 2"/>
          <p:cNvSpPr/>
          <p:nvPr/>
        </p:nvSpPr>
        <p:spPr>
          <a:xfrm>
            <a:off x="770040" y="2069640"/>
            <a:ext cx="3930840" cy="381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Payload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7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45E18C92-0F88-41FD-AD04-D1C727A9A33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958680" y="2113200"/>
            <a:ext cx="5165640" cy="331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2FDF5FA-FFD0-46BE-B349-FFD5A2CE849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770040" y="2082240"/>
            <a:ext cx="3930840" cy="381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bar chart for the success rate of each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0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A8A565A-FEEE-42A9-9D90-3A134E42CAF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770040" y="2069640"/>
            <a:ext cx="3930840" cy="381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Flight number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3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6CAFB93-B246-4E4F-A2F0-FFD5568540F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770040" y="2057400"/>
            <a:ext cx="3930840" cy="381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payload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32475B3-04C1-439E-830C-36988567159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770040" y="2069640"/>
            <a:ext cx="3930840" cy="381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line chart of yearly average success rate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9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85A8C06-FB62-4A83-B5ED-F4831D0F458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1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names of the unique launch sites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2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B693FC6-B85F-4063-8319-0CA833A1525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5 records where launch sites begin with `CCA`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5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8C03E23-40C0-42C3-B754-ACB3BE62030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7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payload carried by boosters from NASA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8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7208EC7-2A5B-45B5-88B1-0C86912EF3C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average payload mass carried by booster version F9 v1.1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1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75FE074-9FA0-4A4D-9C63-761DA66833B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3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dates of the first successful landing outcome on ground pad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4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B65CFC8-3BF1-42E4-BA32-EA6236F3739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boosters which have successfully landed on drone ship and had payload mass greater than 4000 but less than 6000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7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1A6FCE08-64A9-4E88-AF3F-D6AB498AA61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959040" y="2684880"/>
            <a:ext cx="4016520" cy="103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65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1C442A7-FD67-499A-9E21-5A2881F810F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number of successful and failure mission outcomes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70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42C6CD1-9617-4998-BE83-E0CC9E6BF4F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2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the booster which have carried the maximum payload mass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73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5A9266F-983A-4E61-826F-A933E41C468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5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failed landing_outcomes in drone ship, their booster versions, and launch site names for in year 2015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7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323FC8D-6C82-4463-9A9F-138D0EB169F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8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Rank the count of landing outcomes (such as Failure (drone ship) or Success (ground pad)) between the date 2010-06-04 and 2017-03-20, in descending order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79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1"/>
          <p:cNvSpPr/>
          <p:nvPr/>
        </p:nvSpPr>
        <p:spPr>
          <a:xfrm>
            <a:off x="810720" y="2529720"/>
            <a:ext cx="103176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A430C6D-986D-4B82-8058-9EF247EE6AF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2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make a proper screenshot to include all launch sites’ location markers on a global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3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458813F-7DEF-479D-ABFD-FD2DAD44333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BB02A9F-F5AB-4A18-B03A-50D543567F0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8" name="CustomShape 2"/>
          <p:cNvSpPr/>
          <p:nvPr/>
        </p:nvSpPr>
        <p:spPr>
          <a:xfrm>
            <a:off x="770040" y="1690560"/>
            <a:ext cx="8596440" cy="431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9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810720" y="2529720"/>
            <a:ext cx="103176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BC5A027-4B16-4DEA-9A3E-F66E7EAA9C0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770040" y="1825560"/>
            <a:ext cx="974412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launch success count for all sites, in a piechart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93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34867D4D-3CFC-4C28-A52C-2B0AC55CA5C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828000" y="538560"/>
            <a:ext cx="105285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>
            <a:off x="958680" y="2521440"/>
            <a:ext cx="5659560" cy="189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Project background and context</a:t>
            </a: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Problems you want to find answers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E66CE0B-E4AA-4B21-81E0-261D5325ACD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5" name="CustomShape 2"/>
          <p:cNvSpPr/>
          <p:nvPr/>
        </p:nvSpPr>
        <p:spPr>
          <a:xfrm>
            <a:off x="734040" y="1825560"/>
            <a:ext cx="1055016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piechart for the launch site with highest launch success ratio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9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5D70805-B870-44F7-8073-DF2A980D946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8" name="CustomShape 2"/>
          <p:cNvSpPr/>
          <p:nvPr/>
        </p:nvSpPr>
        <p:spPr>
          <a:xfrm>
            <a:off x="770040" y="1825560"/>
            <a:ext cx="1041336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screenshots of Payload vs. Launch Outcome scatter plot for all sites, with different payload selected in the range slider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screenshot, such as which payload range or booster version have the largest success rate, etc.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99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810720" y="2529720"/>
            <a:ext cx="103176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0BC9D4C-DD37-47DB-BA79-D0972009386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770040" y="2082240"/>
            <a:ext cx="5324400" cy="381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Visualize the built model accuracy for all built classification models, in a bar 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which model has the highest classification accuracy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3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2FED5F9-C78E-424B-86A9-FE0D678E820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5" name="CustomShape 2"/>
          <p:cNvSpPr/>
          <p:nvPr/>
        </p:nvSpPr>
        <p:spPr>
          <a:xfrm>
            <a:off x="770040" y="2057400"/>
            <a:ext cx="9476640" cy="381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confusion matrix of the best performing model with an explanation 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DCBFC27-1E35-4990-863A-46E86767E78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770040" y="1874880"/>
            <a:ext cx="590256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2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3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4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…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7802B6A-4F3C-4310-B068-284E53A8C9E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770040" y="1859400"/>
            <a:ext cx="1051416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Include any relevant assets like Python code snippets, SQL queries, charts, Notebook outputs, or data sets that you may have created during this project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9448920" y="6356520"/>
            <a:ext cx="2741760" cy="36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AB99922-32EA-424C-B7BF-4CDB8885002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777960" y="2812680"/>
            <a:ext cx="103176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B768656-3673-46A3-9FE6-85408E0FC20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770040" y="1580760"/>
            <a:ext cx="10103400" cy="52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IN" sz="8800" spc="-1" strike="noStrike">
              <a:latin typeface="Arial"/>
            </a:endParaRPr>
          </a:p>
          <a:p>
            <a:pPr marL="228600" indent="-2271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IN" sz="8800" spc="-1" strike="noStrike">
              <a:latin typeface="Arial"/>
            </a:endParaRPr>
          </a:p>
          <a:p>
            <a:pPr lvl="1" marL="685800" indent="-2271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API</a:t>
            </a:r>
            <a:endParaRPr b="0" lang="en-IN" sz="7600" spc="-1" strike="noStrike">
              <a:latin typeface="Arial"/>
            </a:endParaRPr>
          </a:p>
          <a:p>
            <a:pPr lvl="1" marL="685800" indent="-2271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Web-scrapping</a:t>
            </a:r>
            <a:endParaRPr b="0" lang="en-IN" sz="7600" spc="-1" strike="noStrike">
              <a:latin typeface="Arial"/>
            </a:endParaRPr>
          </a:p>
          <a:p>
            <a:pPr marL="228600" indent="-2271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IN" sz="8800" spc="-1" strike="noStrike">
              <a:latin typeface="Arial"/>
            </a:endParaRPr>
          </a:p>
          <a:p>
            <a:pPr lvl="1" marL="685800" indent="-2271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IN" sz="7600" spc="-1" strike="noStrike">
              <a:latin typeface="Arial"/>
            </a:endParaRPr>
          </a:p>
          <a:p>
            <a:pPr marL="228600" indent="-2271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IN" sz="8800" spc="-1" strike="noStrike">
              <a:latin typeface="Arial"/>
            </a:endParaRPr>
          </a:p>
          <a:p>
            <a:pPr marL="228600" indent="-2271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IN" sz="8800" spc="-1" strike="noStrike">
              <a:latin typeface="Arial"/>
            </a:endParaRPr>
          </a:p>
          <a:p>
            <a:pPr marL="228600" indent="-2271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IN" sz="8800" spc="-1" strike="noStrike">
              <a:latin typeface="Arial"/>
            </a:endParaRPr>
          </a:p>
          <a:p>
            <a:pPr lvl="1" marL="685800" indent="-2271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Building, tuning, evaluating classification models</a:t>
            </a:r>
            <a:endParaRPr b="0" lang="en-IN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237AFB4-C397-444B-B94B-5B63E026257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770040" y="1825560"/>
            <a:ext cx="10514160" cy="434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Some data sets were collected by </a:t>
            </a:r>
            <a:r>
              <a:rPr b="0" lang="en-US" sz="2200" spc="-1" strike="noStrike">
                <a:solidFill>
                  <a:srgbClr val="ff8000"/>
                </a:solidFill>
                <a:latin typeface="Abadi"/>
                <a:ea typeface="DejaVu Sans"/>
              </a:rPr>
              <a:t>web-scrapping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. We used </a:t>
            </a:r>
            <a:r>
              <a:rPr b="0" lang="en-US" sz="2200" spc="-1" strike="noStrike">
                <a:solidFill>
                  <a:srgbClr val="00a933"/>
                </a:solidFill>
                <a:latin typeface="Abadi"/>
                <a:ea typeface="DejaVu Sans"/>
              </a:rPr>
              <a:t>BeautifulSoup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Package to </a:t>
            </a:r>
            <a:r>
              <a:rPr b="0" lang="en-US" sz="2200" spc="-1" strike="noStrike">
                <a:solidFill>
                  <a:srgbClr val="808080"/>
                </a:solidFill>
                <a:latin typeface="Abadi"/>
                <a:ea typeface="Noto Sans CJK SC"/>
              </a:rPr>
              <a:t>parse the HTML contents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which were downloaded using the </a:t>
            </a:r>
            <a:r>
              <a:rPr b="0" lang="en-US" sz="2200" spc="-1" strike="noStrike">
                <a:solidFill>
                  <a:srgbClr val="158466"/>
                </a:solidFill>
                <a:latin typeface="Abadi"/>
                <a:ea typeface="Noto Sans CJK SC"/>
              </a:rPr>
              <a:t>get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function of 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Noto Sans CJK SC"/>
              </a:rPr>
              <a:t>requests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library.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Other datasets were collected using SpaceX APIs.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Now let’s move on to see how datasets were collected using both the processes.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76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49EA542-514E-4235-A806-132BAEBF7D7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820800" y="1800360"/>
            <a:ext cx="4638960" cy="4224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It is the visualized data collection process with SpaceX REST API.</a:t>
            </a: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the completed SpaceX API calls notebook.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5910120" y="1792440"/>
            <a:ext cx="5459400" cy="420552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81" name="CustomShape 5"/>
          <p:cNvSpPr/>
          <p:nvPr/>
        </p:nvSpPr>
        <p:spPr>
          <a:xfrm>
            <a:off x="5940000" y="1800000"/>
            <a:ext cx="1439280" cy="35928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2" name="CustomShape 6"/>
          <p:cNvSpPr/>
          <p:nvPr/>
        </p:nvSpPr>
        <p:spPr>
          <a:xfrm>
            <a:off x="8280000" y="1972440"/>
            <a:ext cx="2699280" cy="546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Numpy and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3" name="CustomShape 7"/>
          <p:cNvSpPr/>
          <p:nvPr/>
        </p:nvSpPr>
        <p:spPr>
          <a:xfrm>
            <a:off x="6120000" y="3060000"/>
            <a:ext cx="3059280" cy="7192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Call the api using get function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Of requests and relevant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4" name="Line 8"/>
          <p:cNvSpPr/>
          <p:nvPr/>
        </p:nvSpPr>
        <p:spPr>
          <a:xfrm flipH="1">
            <a:off x="7740000" y="2520000"/>
            <a:ext cx="10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Line 9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10"/>
          <p:cNvSpPr/>
          <p:nvPr/>
        </p:nvSpPr>
        <p:spPr>
          <a:xfrm>
            <a:off x="7740000" y="3960000"/>
            <a:ext cx="3419280" cy="7192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Decode the response as a Json 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&amp; turn it into a Pandas dataframe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relevant functions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87" name="Line 11"/>
          <p:cNvSpPr/>
          <p:nvPr/>
        </p:nvSpPr>
        <p:spPr>
          <a:xfrm>
            <a:off x="9180000" y="342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12"/>
          <p:cNvSpPr/>
          <p:nvPr/>
        </p:nvSpPr>
        <p:spPr>
          <a:xfrm>
            <a:off x="6143400" y="4860000"/>
            <a:ext cx="4475880" cy="3592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Filter, wrangle and clean and save the 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9" name="Line 13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14"/>
          <p:cNvSpPr/>
          <p:nvPr/>
        </p:nvSpPr>
        <p:spPr>
          <a:xfrm>
            <a:off x="7560000" y="5580000"/>
            <a:ext cx="1799280" cy="35928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91" name="Line 15"/>
          <p:cNvSpPr/>
          <p:nvPr/>
        </p:nvSpPr>
        <p:spPr>
          <a:xfrm>
            <a:off x="8460000" y="5220000"/>
            <a:ext cx="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8714880" y="6025680"/>
            <a:ext cx="27417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37FE7BA-42DF-4D56-AE6E-9D77D05FFFE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922320" y="1792440"/>
            <a:ext cx="3930840" cy="381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This flowchart represents how we scrapped the wikipedia webpage and got the desired dataframe.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1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is the GitHub URL of my web scraping notebook.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770040" y="53856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4"/>
          <p:cNvSpPr/>
          <p:nvPr/>
        </p:nvSpPr>
        <p:spPr>
          <a:xfrm>
            <a:off x="922320" y="691200"/>
            <a:ext cx="10514160" cy="54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96" name="CustomShape 5"/>
          <p:cNvSpPr/>
          <p:nvPr/>
        </p:nvSpPr>
        <p:spPr>
          <a:xfrm>
            <a:off x="5910120" y="1792440"/>
            <a:ext cx="5459400" cy="420552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97" name="Line 6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CustomShape 7"/>
          <p:cNvSpPr/>
          <p:nvPr/>
        </p:nvSpPr>
        <p:spPr>
          <a:xfrm>
            <a:off x="5910120" y="1792440"/>
            <a:ext cx="5459400" cy="420552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99" name="CustomShape 8"/>
          <p:cNvSpPr/>
          <p:nvPr/>
        </p:nvSpPr>
        <p:spPr>
          <a:xfrm>
            <a:off x="5940000" y="1800000"/>
            <a:ext cx="1439280" cy="35928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00" name="CustomShape 9"/>
          <p:cNvSpPr/>
          <p:nvPr/>
        </p:nvSpPr>
        <p:spPr>
          <a:xfrm>
            <a:off x="8280000" y="1972440"/>
            <a:ext cx="2699280" cy="546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BeautifulSoup &amp;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01" name="CustomShape 10"/>
          <p:cNvSpPr/>
          <p:nvPr/>
        </p:nvSpPr>
        <p:spPr>
          <a:xfrm>
            <a:off x="6120000" y="3060720"/>
            <a:ext cx="3059280" cy="7192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Request the Falcon9 Launch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Wiki page from its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02" name="Line 11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CustomShape 12"/>
          <p:cNvSpPr/>
          <p:nvPr/>
        </p:nvSpPr>
        <p:spPr>
          <a:xfrm>
            <a:off x="7740000" y="3960720"/>
            <a:ext cx="3419280" cy="7192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Extract all column names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from the HTML table header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04" name="CustomShape 13"/>
          <p:cNvSpPr/>
          <p:nvPr/>
        </p:nvSpPr>
        <p:spPr>
          <a:xfrm>
            <a:off x="6143400" y="4860000"/>
            <a:ext cx="3036600" cy="9000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Create a data frame by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Parsing the launch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HTML tables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05" name="CustomShape 14"/>
          <p:cNvSpPr/>
          <p:nvPr/>
        </p:nvSpPr>
        <p:spPr>
          <a:xfrm>
            <a:off x="9540000" y="5400000"/>
            <a:ext cx="1469520" cy="35928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06" name="Line 15"/>
          <p:cNvSpPr/>
          <p:nvPr/>
        </p:nvSpPr>
        <p:spPr>
          <a:xfrm>
            <a:off x="9156600" y="4860000"/>
            <a:ext cx="7434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Line 16"/>
          <p:cNvSpPr/>
          <p:nvPr/>
        </p:nvSpPr>
        <p:spPr>
          <a:xfrm flipH="1">
            <a:off x="7740000" y="2519280"/>
            <a:ext cx="144000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Line 17"/>
          <p:cNvSpPr/>
          <p:nvPr/>
        </p:nvSpPr>
        <p:spPr>
          <a:xfrm>
            <a:off x="9179280" y="3420000"/>
            <a:ext cx="72072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Line 18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</TotalTime>
  <Application>LibreOffice/7.0.4.2$Linux_X86_64 LibreOffice_project/00$Build-2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en-IN</dc:language>
  <cp:lastModifiedBy/>
  <dcterms:modified xsi:type="dcterms:W3CDTF">2022-01-30T23:47:29Z</dcterms:modified>
  <cp:revision>216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